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98" autoAdjust="0"/>
    <p:restoredTop sz="94660"/>
  </p:normalViewPr>
  <p:slideViewPr>
    <p:cSldViewPr snapToGrid="0">
      <p:cViewPr varScale="1">
        <p:scale>
          <a:sx n="125" d="100"/>
          <a:sy n="125" d="100"/>
        </p:scale>
        <p:origin x="16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11/29/23</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11/29/23</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1523999" y="1017036"/>
            <a:ext cx="9458131" cy="3592286"/>
          </a:xfrm>
        </p:spPr>
        <p:txBody>
          <a:bodyPr>
            <a:noAutofit/>
          </a:bodyPr>
          <a:lstStyle/>
          <a:p>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4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4800" dirty="0"/>
          </a:p>
        </p:txBody>
      </p:sp>
    </p:spTree>
    <p:extLst>
      <p:ext uri="{BB962C8B-B14F-4D97-AF65-F5344CB8AC3E}">
        <p14:creationId xmlns:p14="http://schemas.microsoft.com/office/powerpoint/2010/main" val="97329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186613" y="1825625"/>
            <a:ext cx="11765901" cy="4780448"/>
          </a:xfrm>
        </p:spPr>
        <p:txBody>
          <a:bodyPr>
            <a:noAutofit/>
          </a:bodyPr>
          <a:lstStyle/>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Ponraj.N,Jenifer.E,Poongodi,P,Manoharan.S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(2012). "Morphological operations for the mammogram image to increase the contrast for the efficient detection of breast cancer",European Journal of Scientific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Reasrch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(ISSN) 1450-216X (68) NO.4(2012).PP.494-505.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[2] Mohd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Anisur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Rahman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Forazy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“Incidence of breast cancer in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Bangladesh”,Health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Care: Current Reviews, 2015.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Tüba</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KIYAN and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Tülay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Yildirim, “Breast Cancer Diagnosis Using Statistical Neural Networks,” Journal Of Electrical &amp; Electronics Engineering., vol. 4, 2004, pp. 1149-1153.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[4] R. El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hamdi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Njah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and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Chtourou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“Breast Cancer Diagnosis Using a Hybrid Evolutionary Neural Network Classifier,” (IEEE)., Vol. 3, No. 7, 2014.</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Mart´ı</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Sergi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Ganau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Melcior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Sent´ıs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Reyer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Zwiggelaar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Adrian K. Davison., “Automated Breast Ultrasound Lesions Detection using Convolutional Neural Networks.,”, JOURNAL OF L ATEX CLASS FILES, VOL. XX, NO. X, XXXX 2016. </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838200" y="391886"/>
            <a:ext cx="10515600" cy="6270171"/>
          </a:xfrm>
        </p:spPr>
        <p:txBody>
          <a:bodyPr>
            <a:noAutofit/>
          </a:bodyPr>
          <a:lstStyle/>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[6] Seral Sahana, Kemal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Polata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Halife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Kodazb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Salih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Güne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new hybrid method based on fuzzy-artificial immune system and KNN algorithm for breast cancer diagnosis,” Computers in Biology and Medicine., Vol. 37, 2007.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[7] R. R.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Janghel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Anupam Shukla, Ritu Tiwari and Rahul Kala, “Breast Cancer Diagnosis using Artificial Neural Network Models,” 3rd International Conference on Information Sciences and Interaction Sciences (ICIS), Chengdu, China, pp. 89-94, 23-25 Jun. 2010.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Technologiesvol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978-0-7695-4958-3/13, 2013.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Haowen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You and George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Rumbe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“Comparative Study of Classification Techniques on Breast Cancer FNA Biopsy Data,” International Journal of Artificial Intelligence and Interactive Multimedia., vol. 1, No. 3, 2004.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[10] A. A.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Kalteh</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Payam Zarbakhsh1,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Meysam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Jirabadi2, Jalil Addeh3, “A research about breast cancer detection using different neural networks and K-MICA algorithm,” Journal of Cancer Research and Therapeutics., vol. 9, issue. 3, 2013.</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[11] Muhammad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Sufyian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Bin Mohd Azmi and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Zaihisma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Che Cob, “Breast Cancer Prediction Based On Backpropagation Algorithm,” In Proceedings of 2010 IEEE Student Conference on Research and Development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SCOReD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2010), Putrajaya, Malaysia, pp. 164-168, 13 - 14 Dec. 2010.</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743522" y="1252761"/>
            <a:ext cx="8704956" cy="4352478"/>
          </a:xfr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1D325939-8E55-C203-96F4-2B742E45D676}"/>
              </a:ext>
            </a:extLst>
          </p:cNvPr>
          <p:cNvSpPr>
            <a:spLocks noGrp="1"/>
          </p:cNvSpPr>
          <p:nvPr>
            <p:ph idx="1"/>
          </p:nvPr>
        </p:nvSpPr>
        <p:spPr>
          <a:xfrm>
            <a:off x="838200" y="1825625"/>
            <a:ext cx="9472127" cy="4351338"/>
          </a:xfrm>
        </p:spPr>
        <p:txBody>
          <a:bodyPr>
            <a:normAutofit/>
          </a:bodyPr>
          <a:lstStyle/>
          <a:p>
            <a:r>
              <a:rPr lang="en-US" sz="2400" dirty="0" err="1">
                <a:solidFill>
                  <a:schemeClr val="tx1"/>
                </a:solidFill>
                <a:latin typeface="Calisto MT" pitchFamily="18" charset="0"/>
              </a:rPr>
              <a:t>Kireeti</a:t>
            </a:r>
            <a:r>
              <a:rPr lang="en-US" sz="2400" dirty="0">
                <a:solidFill>
                  <a:schemeClr val="tx1"/>
                </a:solidFill>
                <a:latin typeface="Calisto MT" pitchFamily="18" charset="0"/>
              </a:rPr>
              <a:t> </a:t>
            </a:r>
            <a:r>
              <a:rPr lang="en-US" sz="2400" dirty="0" err="1">
                <a:solidFill>
                  <a:schemeClr val="tx1"/>
                </a:solidFill>
                <a:latin typeface="Calisto MT" pitchFamily="18" charset="0"/>
              </a:rPr>
              <a:t>Nunna</a:t>
            </a:r>
            <a:r>
              <a:rPr lang="en-US" sz="2400" dirty="0">
                <a:solidFill>
                  <a:schemeClr val="tx1"/>
                </a:solidFill>
                <a:latin typeface="Calisto MT" pitchFamily="18" charset="0"/>
              </a:rPr>
              <a:t> – 700744505</a:t>
            </a:r>
          </a:p>
          <a:p>
            <a:r>
              <a:rPr lang="en-US" sz="2400" dirty="0">
                <a:solidFill>
                  <a:schemeClr val="tx1"/>
                </a:solidFill>
                <a:latin typeface="Calisto MT" pitchFamily="18" charset="0"/>
              </a:rPr>
              <a:t>Sai Bhargav </a:t>
            </a:r>
            <a:r>
              <a:rPr lang="en-US" sz="2400" dirty="0" err="1">
                <a:solidFill>
                  <a:schemeClr val="tx1"/>
                </a:solidFill>
                <a:latin typeface="Calisto MT" pitchFamily="18" charset="0"/>
              </a:rPr>
              <a:t>Mannepalli</a:t>
            </a:r>
            <a:r>
              <a:rPr lang="en-US" sz="2400" dirty="0">
                <a:solidFill>
                  <a:schemeClr val="tx1"/>
                </a:solidFill>
                <a:latin typeface="Calisto MT" pitchFamily="18" charset="0"/>
              </a:rPr>
              <a:t> - 700745855</a:t>
            </a:r>
          </a:p>
          <a:p>
            <a:r>
              <a:rPr lang="en-US" sz="2400" dirty="0">
                <a:solidFill>
                  <a:schemeClr val="tx1"/>
                </a:solidFill>
                <a:latin typeface="Calisto MT" pitchFamily="18" charset="0"/>
              </a:rPr>
              <a:t>Naga </a:t>
            </a:r>
            <a:r>
              <a:rPr lang="en-US" sz="2400" dirty="0" err="1">
                <a:solidFill>
                  <a:schemeClr val="tx1"/>
                </a:solidFill>
                <a:latin typeface="Calisto MT" pitchFamily="18" charset="0"/>
              </a:rPr>
              <a:t>Charan</a:t>
            </a:r>
            <a:r>
              <a:rPr lang="en-US" sz="2400" dirty="0">
                <a:solidFill>
                  <a:schemeClr val="tx1"/>
                </a:solidFill>
                <a:latin typeface="Calisto MT" pitchFamily="18" charset="0"/>
              </a:rPr>
              <a:t> </a:t>
            </a:r>
            <a:r>
              <a:rPr lang="en-US" sz="2400" dirty="0" err="1">
                <a:solidFill>
                  <a:schemeClr val="tx1"/>
                </a:solidFill>
                <a:latin typeface="Calisto MT" pitchFamily="18" charset="0"/>
              </a:rPr>
              <a:t>Konganti</a:t>
            </a:r>
            <a:r>
              <a:rPr lang="en-US" sz="2400" dirty="0">
                <a:solidFill>
                  <a:schemeClr val="tx1"/>
                </a:solidFill>
                <a:latin typeface="Calisto MT" pitchFamily="18" charset="0"/>
              </a:rPr>
              <a:t> - 700746144</a:t>
            </a:r>
          </a:p>
          <a:p>
            <a:r>
              <a:rPr lang="fi-FI" sz="2400" i="0" dirty="0">
                <a:effectLst/>
                <a:latin typeface="Arial" panose="020B0604020202020204" pitchFamily="34" charset="0"/>
              </a:rPr>
              <a:t> Nithin Kumar </a:t>
            </a:r>
            <a:r>
              <a:rPr lang="fi-FI" sz="2400" i="0" dirty="0" err="1">
                <a:effectLst/>
                <a:latin typeface="Arial" panose="020B0604020202020204" pitchFamily="34" charset="0"/>
              </a:rPr>
              <a:t>Reddy</a:t>
            </a:r>
            <a:r>
              <a:rPr lang="fi-FI" sz="2400" i="0" dirty="0">
                <a:effectLst/>
                <a:latin typeface="Arial" panose="020B0604020202020204" pitchFamily="34" charset="0"/>
              </a:rPr>
              <a:t> </a:t>
            </a:r>
            <a:r>
              <a:rPr lang="fi-FI" sz="2400" i="0" dirty="0" err="1">
                <a:effectLst/>
                <a:latin typeface="Arial" panose="020B0604020202020204" pitchFamily="34" charset="0"/>
              </a:rPr>
              <a:t>Chelekam</a:t>
            </a:r>
            <a:r>
              <a:rPr lang="fi-FI" sz="2400" dirty="0">
                <a:latin typeface="Arial" panose="020B0604020202020204" pitchFamily="34" charset="0"/>
              </a:rPr>
              <a:t> - </a:t>
            </a:r>
            <a:endParaRPr lang="en-US" sz="2400" dirty="0"/>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Roles and Responsibilities</a:t>
            </a:r>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838200" y="1432560"/>
            <a:ext cx="10515600" cy="4958080"/>
          </a:xfrm>
        </p:spPr>
        <p:txBody>
          <a:bodyPr>
            <a:normAutofit fontScale="70000" lnSpcReduction="20000"/>
          </a:bodyPr>
          <a:lstStyle/>
          <a:p>
            <a:pPr algn="l">
              <a:buFont typeface="Arial" panose="020B0604020202020204" pitchFamily="34" charset="0"/>
              <a:buChar char="•"/>
            </a:pPr>
            <a:r>
              <a:rPr lang="en-US" b="0" i="0" dirty="0">
                <a:solidFill>
                  <a:srgbClr val="374151"/>
                </a:solidFill>
                <a:effectLst/>
                <a:latin typeface="Söhne"/>
              </a:rPr>
              <a:t>Explore and understand the breast cancer dataset.</a:t>
            </a:r>
          </a:p>
          <a:p>
            <a:pPr algn="l">
              <a:buFont typeface="Arial" panose="020B0604020202020204" pitchFamily="34" charset="0"/>
              <a:buChar char="•"/>
            </a:pPr>
            <a:r>
              <a:rPr lang="en-US" b="0" i="0" dirty="0">
                <a:solidFill>
                  <a:srgbClr val="374151"/>
                </a:solidFill>
                <a:effectLst/>
                <a:latin typeface="Söhne"/>
              </a:rPr>
              <a:t>Preprocess the data, including handling missing values, checking data distribution, and scaling features.</a:t>
            </a:r>
          </a:p>
          <a:p>
            <a:endParaRPr lang="en-US" dirty="0"/>
          </a:p>
          <a:p>
            <a:pPr algn="l">
              <a:buFont typeface="Arial" panose="020B0604020202020204" pitchFamily="34" charset="0"/>
              <a:buChar char="•"/>
            </a:pPr>
            <a:r>
              <a:rPr lang="en-US" b="0" i="0" dirty="0">
                <a:solidFill>
                  <a:srgbClr val="374151"/>
                </a:solidFill>
                <a:effectLst/>
                <a:latin typeface="Söhne"/>
              </a:rPr>
              <a:t>Develop and implement the neural network architecture using TensorFlow and </a:t>
            </a:r>
            <a:r>
              <a:rPr lang="en-US" b="0" i="0" dirty="0" err="1">
                <a:solidFill>
                  <a:srgbClr val="374151"/>
                </a:solidFill>
                <a:effectLst/>
                <a:latin typeface="Söhne"/>
              </a:rPr>
              <a:t>Keras</a:t>
            </a:r>
            <a:r>
              <a:rPr lang="en-US" b="0" i="0" dirty="0">
                <a:solidFill>
                  <a:srgbClr val="374151"/>
                </a:solidFill>
                <a:effectLst/>
                <a:latin typeface="Söhne"/>
              </a:rPr>
              <a:t>.</a:t>
            </a:r>
          </a:p>
          <a:p>
            <a:pPr algn="l">
              <a:buFont typeface="Arial" panose="020B0604020202020204" pitchFamily="34" charset="0"/>
              <a:buChar char="•"/>
            </a:pPr>
            <a:r>
              <a:rPr lang="en-US" b="0" i="0" dirty="0">
                <a:solidFill>
                  <a:srgbClr val="374151"/>
                </a:solidFill>
                <a:effectLst/>
                <a:latin typeface="Söhne"/>
              </a:rPr>
              <a:t>Configure the layers of the neural network based on the problem requirements.</a:t>
            </a:r>
          </a:p>
          <a:p>
            <a:pPr algn="l">
              <a:buFont typeface="Arial" panose="020B0604020202020204" pitchFamily="34" charset="0"/>
              <a:buChar char="•"/>
            </a:pPr>
            <a:r>
              <a:rPr lang="en-US" b="0" i="0" dirty="0">
                <a:solidFill>
                  <a:srgbClr val="374151"/>
                </a:solidFill>
                <a:effectLst/>
                <a:latin typeface="Söhne"/>
              </a:rPr>
              <a:t>Choose appropriate activation functions, loss functions, and optimizers for the neural network.</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Compile and train the neural network using the training data.</a:t>
            </a:r>
          </a:p>
          <a:p>
            <a:pPr algn="l">
              <a:buFont typeface="Arial" panose="020B0604020202020204" pitchFamily="34" charset="0"/>
              <a:buChar char="•"/>
            </a:pPr>
            <a:r>
              <a:rPr lang="en-US" b="0" i="0" dirty="0">
                <a:solidFill>
                  <a:srgbClr val="374151"/>
                </a:solidFill>
                <a:effectLst/>
                <a:latin typeface="Söhne"/>
              </a:rPr>
              <a:t>Monitor and visualize the training process, including accuracy and loss metrics.</a:t>
            </a:r>
          </a:p>
          <a:p>
            <a:pPr algn="l">
              <a:buFont typeface="Arial" panose="020B0604020202020204" pitchFamily="34" charset="0"/>
              <a:buChar char="•"/>
            </a:pPr>
            <a:r>
              <a:rPr lang="en-US" b="0" i="0" dirty="0">
                <a:solidFill>
                  <a:srgbClr val="374151"/>
                </a:solidFill>
                <a:effectLst/>
                <a:latin typeface="Söhne"/>
              </a:rPr>
              <a:t>Evaluate the performance of the trained model on the test set.</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Provide domain expertise on breast cancer and related medical concepts.</a:t>
            </a:r>
          </a:p>
          <a:p>
            <a:pPr algn="l">
              <a:buFont typeface="Arial" panose="020B0604020202020204" pitchFamily="34" charset="0"/>
              <a:buChar char="•"/>
            </a:pPr>
            <a:r>
              <a:rPr lang="en-US" b="0" i="0" dirty="0">
                <a:solidFill>
                  <a:srgbClr val="374151"/>
                </a:solidFill>
                <a:effectLst/>
                <a:latin typeface="Söhne"/>
              </a:rPr>
              <a:t>Collaborate with the data scientist to interpret features and statistical measures in the dataset.</a:t>
            </a:r>
          </a:p>
          <a:p>
            <a:pPr algn="l">
              <a:buFont typeface="Arial" panose="020B0604020202020204" pitchFamily="34" charset="0"/>
              <a:buChar char="•"/>
            </a:pPr>
            <a:r>
              <a:rPr lang="en-US" b="0" i="0" dirty="0">
                <a:solidFill>
                  <a:srgbClr val="374151"/>
                </a:solidFill>
                <a:effectLst/>
                <a:latin typeface="Söhne"/>
              </a:rPr>
              <a:t>Validate the relevance and accuracy of the features selected for the model.</a:t>
            </a:r>
          </a:p>
          <a:p>
            <a:endParaRPr lang="en-US" dirty="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p:txBody>
          <a:bodyPr>
            <a:normAutofit/>
          </a:bodyPr>
          <a:lstStyle/>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7F24B27-8623-7CF4-F9D9-CF3E85E1D3B6}"/>
              </a:ext>
            </a:extLst>
          </p:cNvPr>
          <p:cNvSpPr>
            <a:spLocks noGrp="1"/>
          </p:cNvSpPr>
          <p:nvPr>
            <p:ph idx="1"/>
          </p:nvPr>
        </p:nvSpPr>
        <p:spPr>
          <a:xfrm>
            <a:off x="838200" y="1872278"/>
            <a:ext cx="10515600" cy="4351338"/>
          </a:xfrm>
        </p:spPr>
        <p:txBody>
          <a:bodyPr>
            <a:normAutofit/>
          </a:bodyPr>
          <a:lstStyle/>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Utilization of neural networks for breast cancer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a predictive system for real-time tumor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Assessment of model performance using accuracy and loss metrics.</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Exploration of the impact of data standardization on model training.</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framework in comparison to existing methodologies.</a:t>
            </a:r>
          </a:p>
          <a:p>
            <a:pPr marL="0" marR="0" indent="0" algn="just">
              <a:spcBef>
                <a:spcPts val="0"/>
              </a:spcBef>
              <a:spcAft>
                <a:spcPts val="0"/>
              </a:spcAft>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461C3955-1CAF-EB6A-77F8-CE232903863E}"/>
              </a:ext>
            </a:extLst>
          </p:cNvPr>
          <p:cNvSpPr>
            <a:spLocks noGrp="1"/>
          </p:cNvSpPr>
          <p:nvPr>
            <p:ph idx="1"/>
          </p:nvPr>
        </p:nvSpPr>
        <p:spPr/>
        <p:txBody>
          <a:bodyPr>
            <a:normAutofit/>
          </a:bodyPr>
          <a:lstStyle/>
          <a:p>
            <a:r>
              <a:rPr lang="en-US" sz="2400" b="0" i="0" dirty="0">
                <a:solidFill>
                  <a:srgbClr val="0F0F0F"/>
                </a:solidFill>
                <a:effectLst/>
                <a:latin typeface="Times New Roman" panose="02020603050405020304" pitchFamily="18" charset="0"/>
                <a:cs typeface="Times New Roman" panose="02020603050405020304" pitchFamily="18" charset="0"/>
              </a:rPr>
              <a:t>Breast cancer, a global health challenge, demands early detection for effective treatment. Current classification methods lack precision, especially in recognizing subtle tumor variations. </a:t>
            </a:r>
          </a:p>
          <a:p>
            <a:r>
              <a:rPr lang="en-US" sz="2400" b="0" i="0" dirty="0">
                <a:solidFill>
                  <a:srgbClr val="0F0F0F"/>
                </a:solidFill>
                <a:effectLst/>
                <a:latin typeface="Times New Roman" panose="02020603050405020304" pitchFamily="18" charset="0"/>
                <a:cs typeface="Times New Roman" panose="02020603050405020304" pitchFamily="18" charset="0"/>
              </a:rPr>
              <a:t>To overcome this, the challenge is to create a robust neural network-based system. Neural networks offer nuanced pattern recognition, vital for distinguishing between benign and malignant tumors.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838200" y="1623528"/>
            <a:ext cx="10515600" cy="4497354"/>
          </a:xfrm>
        </p:spPr>
        <p:txBody>
          <a:bodyPr>
            <a:normAutofit fontScale="70000" lnSpcReduction="20000"/>
          </a:bodyPr>
          <a:lstStyle/>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Collection and Processing: </a:t>
            </a:r>
            <a:r>
              <a:rPr lang="en-US" b="0" i="0" dirty="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Standardization: </a:t>
            </a:r>
            <a:r>
              <a:rPr lang="en-US" b="0" i="0" dirty="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Train-Test Split: </a:t>
            </a:r>
            <a:r>
              <a:rPr lang="en-US" b="0" i="0" dirty="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Neural Network Architecture: </a:t>
            </a:r>
            <a:r>
              <a:rPr lang="en-US" b="0" i="0" dirty="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Model Compilation and Training: </a:t>
            </a:r>
            <a:r>
              <a:rPr lang="en-US" b="0" i="0" dirty="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Results and Evaluation: </a:t>
            </a:r>
            <a:r>
              <a:rPr lang="en-US" b="0" i="0" dirty="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FA7DB0DC-1087-2F28-C5CB-BE02BD25EE9E}"/>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research demonstrates the successful application of neural networks for breast cancer classification, showcasing the potential of advanced machine learning techniques.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proposed framework, encompassing data preprocessing, model training, and the implementation of a predictive system, yields promising results in breast cancer classification.</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This study contributes to ongoing efforts to improve breast cancer diagnosis by leveraging advanced machine learning, addressing the need for more sophisticated and accurate classification methods.</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1279</Words>
  <Application>Microsoft Macintosh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Calisto MT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Microsoft Office User</cp:lastModifiedBy>
  <cp:revision>4</cp:revision>
  <dcterms:created xsi:type="dcterms:W3CDTF">2023-11-27T03:49:06Z</dcterms:created>
  <dcterms:modified xsi:type="dcterms:W3CDTF">2023-11-29T08:15:37Z</dcterms:modified>
</cp:coreProperties>
</file>

<file path=docProps/thumbnail.jpeg>
</file>